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831" r:id="rId1"/>
  </p:sldMasterIdLst>
  <p:notesMasterIdLst>
    <p:notesMasterId r:id="rId26"/>
  </p:notesMasterIdLst>
  <p:handoutMasterIdLst>
    <p:handoutMasterId r:id="rId27"/>
  </p:handoutMasterIdLst>
  <p:sldIdLst>
    <p:sldId id="439" r:id="rId2"/>
    <p:sldId id="440" r:id="rId3"/>
    <p:sldId id="517" r:id="rId4"/>
    <p:sldId id="518" r:id="rId5"/>
    <p:sldId id="519" r:id="rId6"/>
    <p:sldId id="520" r:id="rId7"/>
    <p:sldId id="521" r:id="rId8"/>
    <p:sldId id="522" r:id="rId9"/>
    <p:sldId id="524" r:id="rId10"/>
    <p:sldId id="525" r:id="rId11"/>
    <p:sldId id="536" r:id="rId12"/>
    <p:sldId id="537" r:id="rId13"/>
    <p:sldId id="538" r:id="rId14"/>
    <p:sldId id="539" r:id="rId15"/>
    <p:sldId id="542" r:id="rId16"/>
    <p:sldId id="540" r:id="rId17"/>
    <p:sldId id="541" r:id="rId18"/>
    <p:sldId id="543" r:id="rId19"/>
    <p:sldId id="544" r:id="rId20"/>
    <p:sldId id="545" r:id="rId21"/>
    <p:sldId id="523" r:id="rId22"/>
    <p:sldId id="534" r:id="rId23"/>
    <p:sldId id="535" r:id="rId24"/>
    <p:sldId id="476" r:id="rId2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3" autoAdjust="0"/>
    <p:restoredTop sz="86270" autoAdjust="0"/>
  </p:normalViewPr>
  <p:slideViewPr>
    <p:cSldViewPr>
      <p:cViewPr varScale="1">
        <p:scale>
          <a:sx n="113" d="100"/>
          <a:sy n="113" d="100"/>
        </p:scale>
        <p:origin x="176" y="5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886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1A1E54-5B88-4DCC-8136-E426A019C818}" type="datetimeFigureOut">
              <a:rPr lang="en-US" smtClean="0"/>
              <a:pPr/>
              <a:t>10/4/21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3DD3B-01CD-45B6-8030-679E494C59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0694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FE854831-01EB-409C-BAD6-09AACD654632}" type="datetimeFigureOut">
              <a:rPr lang="en-US"/>
              <a:pPr>
                <a:defRPr/>
              </a:pPr>
              <a:t>10/4/21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2D8747BF-E32F-4C5D-BB9D-96B7E3B67EA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893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755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with Prewitt operator of grayscale image of a brick wall &amp; a bike rack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187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21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with Prewitt operator of grayscale image of a brick wall &amp; a bike rack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67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634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0531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with Prewitt operator of grayscale image of a brick wall &amp; a bike rack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658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334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199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with Prewitt operator of grayscale image of a brick wall &amp; a bike rack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8897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68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14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Comparison of edge enhancement result. (a) Blurred image; (b) L-R result; (c) Shock result.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550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31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points where the image brightness varies sharply are called the edges (or boundaries) of the image.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045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Human boundary detection (Martin, Fowlkes, and Malik 2004) ⃝c 2004 IEEE. The darkness of the edges corresponds to how many human subjects marked an object bound-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that location. 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78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858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28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8747BF-E32F-4C5D-BB9D-96B7E3B67EAC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34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130425"/>
            <a:ext cx="8458200" cy="1470025"/>
          </a:xfrm>
        </p:spPr>
        <p:txBody>
          <a:bodyPr/>
          <a:lstStyle>
            <a:lvl1pPr>
              <a:defRPr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629400"/>
            <a:ext cx="1524000" cy="228600"/>
          </a:xfrm>
        </p:spPr>
        <p:txBody>
          <a:bodyPr/>
          <a:lstStyle>
            <a:lvl1pPr>
              <a:defRPr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F0E93F0-9920-6447-834D-C55423DCD204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14600" y="6629400"/>
            <a:ext cx="4267200" cy="228600"/>
          </a:xfrm>
        </p:spPr>
        <p:txBody>
          <a:bodyPr/>
          <a:lstStyle>
            <a:lvl1pPr>
              <a:defRPr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20000" y="6629400"/>
            <a:ext cx="1066800" cy="228600"/>
          </a:xfrm>
        </p:spPr>
        <p:txBody>
          <a:bodyPr/>
          <a:lstStyle>
            <a:lvl1pPr>
              <a:defRPr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73B7A44-4BEB-4535-A06C-A1CE01569806}" type="slidenum">
              <a:rPr lang="en-US" smtClean="0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34570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CAD37C-8972-254A-BCEE-D3E7C3842B52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54EB92-0B2B-4075-BCA3-94B886265CAF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894602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AEE591-8F6F-404A-99D1-E36523641DD9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67E24A-A1FD-41D3-A0A4-2F7DDDF04A0B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482979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" pitchFamily="2" charset="2"/>
              <a:buChar char="l"/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</a:defRPr>
            </a:lvl2pPr>
            <a:lvl3pPr>
              <a:defRPr>
                <a:latin typeface="Arial" pitchFamily="34" charset="0"/>
              </a:defRPr>
            </a:lvl3pPr>
            <a:lvl4pPr>
              <a:defRPr>
                <a:latin typeface="Arial" pitchFamily="34" charset="0"/>
              </a:defRPr>
            </a:lvl4pPr>
            <a:lvl5pPr>
              <a:defRPr>
                <a:latin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118CC4C4-820B-4B4A-94E7-9EFFFCEA44D1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56350"/>
            <a:ext cx="3886200" cy="365125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17F965C-3CEB-45B2-B97C-76AD457A2442}" type="slidenum">
              <a:rPr lang="en-US" smtClean="0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6097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866BD-A88C-7A42-92AA-D18A22A7F138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37CAB4-F23C-43F4-B686-8E1D365D3A45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23679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FC9F5-8DCF-0144-B81C-02ABCB6407F8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F97DB9-6F1F-4587-B4D8-7611A9895928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31839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8AA6CE-0799-A343-A831-3968921175AD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FEAE02-80AB-4832-B1BF-4E3BB3B6CC7E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29378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060434-A62D-7047-9282-11E893A2FD0A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E600C-8C4E-4143-B853-68A70D9331C7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438798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4DE999-9584-0047-BDA1-E78C1EBEF908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14D644-7D5F-464F-ACE6-65B648A8CD0E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05176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F8B13B-798B-9643-96DB-2148CBF6D36E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417B27-8B09-402C-8D0C-F158C101AFFB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32567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F6C308-03CE-CC45-8A60-2E67AC5C99B1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AB066-4475-48FE-A074-7E4CA38B9454}" type="slidenum">
              <a:rPr lang="en-US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289877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C3D605-C02A-4E46-9ABC-68C0A828D839}" type="datetime1">
              <a:rPr lang="en-US" smtClean="0"/>
              <a:t>10/4/21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Session 02 - Learning the Java Language 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730B33F-D76C-4370-BF16-00D48C2939F7}" type="slidenum">
              <a:rPr lang="en-US" smtClean="0"/>
              <a:pPr>
                <a:defRPr/>
              </a:pPr>
              <a:t>‹#›</a:t>
            </a:fld>
            <a:r>
              <a:rPr lang="en-US" dirty="0"/>
              <a:t>/11</a:t>
            </a:r>
          </a:p>
        </p:txBody>
      </p:sp>
      <p:pic>
        <p:nvPicPr>
          <p:cNvPr id="1031" name="Picture 10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8105"/>
            <a:ext cx="1600200" cy="32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002060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itle 1"/>
          <p:cNvSpPr>
            <a:spLocks noGrp="1"/>
          </p:cNvSpPr>
          <p:nvPr>
            <p:ph type="ctrTitle"/>
          </p:nvPr>
        </p:nvSpPr>
        <p:spPr>
          <a:xfrm>
            <a:off x="304800" y="1676400"/>
            <a:ext cx="8534400" cy="2438400"/>
          </a:xfrm>
        </p:spPr>
        <p:txBody>
          <a:bodyPr/>
          <a:lstStyle/>
          <a:p>
            <a:pPr eaLnBrk="1" hangingPunct="1"/>
            <a:r>
              <a:rPr lang="en-US" dirty="0"/>
              <a:t>Feature detection and matching </a:t>
            </a:r>
            <a:r>
              <a:rPr lang="vi-VN" dirty="0" smtClean="0">
                <a:latin typeface="Arial" charset="0"/>
                <a:cs typeface="Arial" charset="0"/>
              </a:rPr>
              <a:t/>
            </a:r>
            <a:br>
              <a:rPr lang="vi-VN" dirty="0" smtClean="0">
                <a:latin typeface="Arial" charset="0"/>
                <a:cs typeface="Arial" charset="0"/>
              </a:rPr>
            </a:br>
            <a:r>
              <a:rPr lang="vi-VN" dirty="0" smtClean="0">
                <a:latin typeface="Arial" charset="0"/>
                <a:cs typeface="Arial" charset="0"/>
              </a:rPr>
              <a:t>- Edges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8212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 err="1"/>
              <a:t>Sobel</a:t>
            </a:r>
            <a:r>
              <a:rPr lang="en-US" sz="4000" b="0" dirty="0"/>
              <a:t> operator</a:t>
            </a:r>
            <a:endParaRPr lang="en-US" sz="4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1797369"/>
              </p:ext>
            </p:extLst>
          </p:nvPr>
        </p:nvGraphicFramePr>
        <p:xfrm>
          <a:off x="1752600" y="2052990"/>
          <a:ext cx="13716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/>
                <a:gridCol w="381000"/>
                <a:gridCol w="5334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+1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+2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58660"/>
              </p:ext>
            </p:extLst>
          </p:nvPr>
        </p:nvGraphicFramePr>
        <p:xfrm>
          <a:off x="4648200" y="2060055"/>
          <a:ext cx="13716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/>
                <a:gridCol w="424287"/>
                <a:gridCol w="49011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19200" y="24220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Gx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68582" y="24220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Gy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537020"/>
            <a:ext cx="2971800" cy="28193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499379"/>
            <a:ext cx="2971800" cy="28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6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Prewitt operator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22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It also detects vertical and horizontal edges of an image. 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It </a:t>
            </a:r>
            <a:r>
              <a:rPr lang="en-US" sz="1800" dirty="0"/>
              <a:t>is one of the best ways to detect the orientation and magnitude of an image</a:t>
            </a:r>
            <a:r>
              <a:rPr lang="en-US" sz="1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Advantages: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800" dirty="0"/>
              <a:t>Good performance on detecting vertical and horizontal </a:t>
            </a:r>
            <a:r>
              <a:rPr lang="en-US" sz="1800" dirty="0" smtClean="0"/>
              <a:t>edges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Best </a:t>
            </a:r>
            <a:r>
              <a:rPr lang="en-US" sz="1800" dirty="0"/>
              <a:t>operator to detect the orientation of an </a:t>
            </a:r>
            <a:r>
              <a:rPr lang="en-US" sz="1800" dirty="0" smtClean="0"/>
              <a:t>image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Limitations: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800" dirty="0"/>
              <a:t>The magnitude of coefficient is fixed and cannot be </a:t>
            </a:r>
            <a:r>
              <a:rPr lang="en-US" sz="1800" dirty="0" smtClean="0"/>
              <a:t>changed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Diagonal </a:t>
            </a:r>
            <a:r>
              <a:rPr lang="en-US" sz="1800" dirty="0"/>
              <a:t>direction points are not preserved always</a:t>
            </a:r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Prewitt operator</a:t>
            </a:r>
            <a:endParaRPr lang="en-US" sz="4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39299"/>
              </p:ext>
            </p:extLst>
          </p:nvPr>
        </p:nvGraphicFramePr>
        <p:xfrm>
          <a:off x="1752600" y="2052990"/>
          <a:ext cx="13716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/>
                <a:gridCol w="381000"/>
                <a:gridCol w="5334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+1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+1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942590"/>
              </p:ext>
            </p:extLst>
          </p:nvPr>
        </p:nvGraphicFramePr>
        <p:xfrm>
          <a:off x="4648200" y="2060055"/>
          <a:ext cx="13716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/>
                <a:gridCol w="424287"/>
                <a:gridCol w="49011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19200" y="24220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Gx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68582" y="24220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Gy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28" y="3545642"/>
            <a:ext cx="3632153" cy="27303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81" y="3545642"/>
            <a:ext cx="3623838" cy="270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Robert </a:t>
            </a:r>
            <a:r>
              <a:rPr lang="en-US" sz="4000" b="0" dirty="0" smtClean="0"/>
              <a:t>operator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22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This gradient-based operator computes the sum of squares of the differences between diagonally adjacent pixels in an image through discrete differentiation. Then the gradient approximation is made</a:t>
            </a:r>
            <a:r>
              <a:rPr lang="en-US" sz="1800" dirty="0" smtClean="0"/>
              <a:t>. 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Advantages: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800" dirty="0"/>
              <a:t>Detection of edges and orientation are very </a:t>
            </a:r>
            <a:r>
              <a:rPr lang="en-US" sz="1800" dirty="0" smtClean="0"/>
              <a:t>easy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Diagonal </a:t>
            </a:r>
            <a:r>
              <a:rPr lang="en-US" sz="1800" dirty="0"/>
              <a:t>direction points are preserved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Limitations: 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Very sensitive to </a:t>
            </a:r>
            <a:r>
              <a:rPr lang="en-US" sz="1800" dirty="0" smtClean="0"/>
              <a:t>noise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Not </a:t>
            </a:r>
            <a:r>
              <a:rPr lang="en-US" sz="1800" dirty="0"/>
              <a:t>very accurate in edge detection 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Robert </a:t>
            </a:r>
            <a:r>
              <a:rPr lang="en-US" sz="4000" b="0" dirty="0" smtClean="0"/>
              <a:t>operator</a:t>
            </a:r>
            <a:endParaRPr lang="en-US" sz="4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504794"/>
              </p:ext>
            </p:extLst>
          </p:nvPr>
        </p:nvGraphicFramePr>
        <p:xfrm>
          <a:off x="1752600" y="2052990"/>
          <a:ext cx="1295400" cy="9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6582"/>
                <a:gridCol w="588818"/>
              </a:tblGrid>
              <a:tr h="4975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+1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4975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19200" y="24220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Gx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59182" y="231522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Gy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28" y="3545642"/>
            <a:ext cx="3632153" cy="27303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81" y="3545642"/>
            <a:ext cx="3623838" cy="2709227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407971"/>
              </p:ext>
            </p:extLst>
          </p:nvPr>
        </p:nvGraphicFramePr>
        <p:xfrm>
          <a:off x="5638800" y="2002387"/>
          <a:ext cx="1295400" cy="9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6582"/>
                <a:gridCol w="588818"/>
              </a:tblGrid>
              <a:tr h="4975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4975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022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 err="1"/>
              <a:t>Laplacian</a:t>
            </a:r>
            <a:r>
              <a:rPr lang="en-US" sz="4000" b="0" dirty="0"/>
              <a:t> of Gaussian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22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It is a </a:t>
            </a:r>
            <a:r>
              <a:rPr lang="en-US" sz="1800" dirty="0" err="1"/>
              <a:t>gaussian</a:t>
            </a:r>
            <a:r>
              <a:rPr lang="en-US" sz="1800" dirty="0"/>
              <a:t>-based operator which uses the </a:t>
            </a:r>
            <a:r>
              <a:rPr lang="en-US" sz="1800" dirty="0" err="1"/>
              <a:t>Laplacian</a:t>
            </a:r>
            <a:r>
              <a:rPr lang="en-US" sz="1800" dirty="0"/>
              <a:t> to take the second derivative of an image. 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This </a:t>
            </a:r>
            <a:r>
              <a:rPr lang="en-US" sz="1800" dirty="0"/>
              <a:t>really works well when the transition of the grey level seems to be abrupt. It works on the zero-crossing method </a:t>
            </a:r>
            <a:r>
              <a:rPr lang="en-US" sz="1800" dirty="0" err="1"/>
              <a:t>i.e</a:t>
            </a:r>
            <a:r>
              <a:rPr lang="en-US" sz="1800" dirty="0"/>
              <a:t> when the second-order derivative crosses zero, then that particular location corresponds to a maximum </a:t>
            </a:r>
            <a:r>
              <a:rPr lang="en-US" sz="1800" dirty="0" smtClean="0"/>
              <a:t>level.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The </a:t>
            </a:r>
            <a:r>
              <a:rPr lang="en-US" sz="1800" dirty="0"/>
              <a:t>Gaussian operator reduces the noise and the </a:t>
            </a:r>
            <a:r>
              <a:rPr lang="en-US" sz="1800" dirty="0" err="1"/>
              <a:t>Laplacian</a:t>
            </a:r>
            <a:r>
              <a:rPr lang="en-US" sz="1800" dirty="0"/>
              <a:t> operator detects the sharp edges</a:t>
            </a:r>
            <a:r>
              <a:rPr lang="en-US" sz="1800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6960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 err="1"/>
              <a:t>Laplacian</a:t>
            </a:r>
            <a:r>
              <a:rPr lang="en-US" sz="4000" b="0" dirty="0"/>
              <a:t> of Gaussian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22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 smtClean="0"/>
              <a:t>Advantages</a:t>
            </a:r>
            <a:r>
              <a:rPr lang="en-US" sz="1800" dirty="0"/>
              <a:t>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800" dirty="0"/>
              <a:t>Easy to detect edges and their various </a:t>
            </a:r>
            <a:r>
              <a:rPr lang="en-US" sz="1800" dirty="0" smtClean="0"/>
              <a:t>orientations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There </a:t>
            </a:r>
            <a:r>
              <a:rPr lang="en-US" sz="1800" dirty="0"/>
              <a:t>is fixed characteristics in all directions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Limitations: 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Very sensitive to </a:t>
            </a:r>
            <a:r>
              <a:rPr lang="en-US" sz="1800" dirty="0" smtClean="0"/>
              <a:t>noise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The </a:t>
            </a:r>
            <a:r>
              <a:rPr lang="en-US" sz="1800" dirty="0"/>
              <a:t>localization error may be severe at curved </a:t>
            </a:r>
            <a:r>
              <a:rPr lang="en-US" sz="1800" dirty="0" smtClean="0"/>
              <a:t>edges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It </a:t>
            </a:r>
            <a:r>
              <a:rPr lang="en-US" sz="1800" dirty="0"/>
              <a:t>generates noisy responses that do not correspond to edges 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8904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 err="1"/>
              <a:t>Laplacian</a:t>
            </a:r>
            <a:r>
              <a:rPr lang="en-US" sz="4000" b="0" dirty="0"/>
              <a:t> of Gaussian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1099515" y="2383967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Sobel edge detection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8" y="2743200"/>
            <a:ext cx="3768091" cy="36131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78" y="2753299"/>
            <a:ext cx="3785532" cy="36131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21243" y="2206645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Mar- Hildrethedge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1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Canny </a:t>
            </a:r>
            <a:r>
              <a:rPr lang="vi-VN" sz="4000" b="0" dirty="0" smtClean="0"/>
              <a:t>Operator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22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It is a </a:t>
            </a:r>
            <a:r>
              <a:rPr lang="en-US" sz="2000" dirty="0" err="1"/>
              <a:t>gaussian</a:t>
            </a:r>
            <a:r>
              <a:rPr lang="en-US" sz="2000" dirty="0"/>
              <a:t>-based operator in detecting edges.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This </a:t>
            </a:r>
            <a:r>
              <a:rPr lang="en-US" sz="2000" dirty="0"/>
              <a:t>operator is not susceptible to noise.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It </a:t>
            </a:r>
            <a:r>
              <a:rPr lang="en-US" sz="2000" dirty="0"/>
              <a:t>extracts image features without affecting or altering the feature.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Canny </a:t>
            </a:r>
            <a:r>
              <a:rPr lang="en-US" sz="2000" dirty="0"/>
              <a:t>edge detector have advanced algorithm derived from the previous work of </a:t>
            </a:r>
            <a:r>
              <a:rPr lang="en-US" sz="2000" dirty="0" err="1"/>
              <a:t>Laplacian</a:t>
            </a:r>
            <a:r>
              <a:rPr lang="en-US" sz="2000" dirty="0"/>
              <a:t> of Gaussian operator.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It </a:t>
            </a:r>
            <a:r>
              <a:rPr lang="en-US" sz="2000" dirty="0"/>
              <a:t>is widely used an optimal edge detection technique. 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54332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Canny </a:t>
            </a:r>
            <a:r>
              <a:rPr lang="vi-VN" sz="4000" b="0" dirty="0"/>
              <a:t>Operator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6037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I</a:t>
            </a:r>
            <a:r>
              <a:rPr lang="en-US" sz="2000" dirty="0"/>
              <a:t>t detects edges based on three criteria: </a:t>
            </a:r>
            <a:endParaRPr lang="en-US" sz="2000" dirty="0" smtClean="0"/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Low </a:t>
            </a:r>
            <a:r>
              <a:rPr lang="en-US" sz="1600" dirty="0"/>
              <a:t>error rate </a:t>
            </a:r>
            <a:endParaRPr lang="en-US" sz="1600" dirty="0" smtClean="0"/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Edge </a:t>
            </a:r>
            <a:r>
              <a:rPr lang="en-US" sz="1600" dirty="0"/>
              <a:t>points must be accurately localized </a:t>
            </a:r>
            <a:endParaRPr lang="en-US" sz="1600" dirty="0" smtClean="0"/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There </a:t>
            </a:r>
            <a:r>
              <a:rPr lang="en-US" sz="1600" dirty="0"/>
              <a:t>should be just one single edge </a:t>
            </a:r>
            <a:r>
              <a:rPr lang="en-US" sz="1600" dirty="0" smtClean="0"/>
              <a:t>response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Advantages</a:t>
            </a:r>
            <a:r>
              <a:rPr lang="en-US" sz="2000" dirty="0"/>
              <a:t>: </a:t>
            </a:r>
            <a:endParaRPr lang="en-US" sz="2000" dirty="0" smtClean="0"/>
          </a:p>
          <a:p>
            <a:pPr lvl="1">
              <a:lnSpc>
                <a:spcPct val="150000"/>
              </a:lnSpc>
            </a:pPr>
            <a:r>
              <a:rPr lang="en-US" sz="1600" dirty="0"/>
              <a:t>It has good </a:t>
            </a:r>
            <a:r>
              <a:rPr lang="en-US" sz="1600" dirty="0" smtClean="0"/>
              <a:t>localization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It </a:t>
            </a:r>
            <a:r>
              <a:rPr lang="en-US" sz="1600" dirty="0"/>
              <a:t>extracts image features without altering the </a:t>
            </a:r>
            <a:r>
              <a:rPr lang="en-US" sz="1600" dirty="0" smtClean="0"/>
              <a:t>features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Less </a:t>
            </a:r>
            <a:r>
              <a:rPr lang="en-US" sz="1600" dirty="0"/>
              <a:t>Sensitive to </a:t>
            </a:r>
            <a:r>
              <a:rPr lang="en-US" sz="1600" dirty="0" smtClean="0"/>
              <a:t>noise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Limitations: 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There is false zero </a:t>
            </a:r>
            <a:r>
              <a:rPr lang="en-US" sz="1800" dirty="0" smtClean="0"/>
              <a:t>crossing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Complex </a:t>
            </a:r>
            <a:r>
              <a:rPr lang="en-US" sz="1800" dirty="0"/>
              <a:t>computation and time consuming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/>
          </p:cNvSpPr>
          <p:nvPr>
            <p:ph type="title"/>
          </p:nvPr>
        </p:nvSpPr>
        <p:spPr>
          <a:xfrm>
            <a:off x="449855" y="457200"/>
            <a:ext cx="8229600" cy="639762"/>
          </a:xfrm>
        </p:spPr>
        <p:txBody>
          <a:bodyPr/>
          <a:lstStyle/>
          <a:p>
            <a:r>
              <a:rPr lang="en-US" sz="4000" dirty="0"/>
              <a:t>Objectives</a:t>
            </a:r>
          </a:p>
        </p:txBody>
      </p:sp>
      <p:sp>
        <p:nvSpPr>
          <p:cNvPr id="3077" name="Rectangle 3"/>
          <p:cNvSpPr>
            <a:spLocks noGrp="1"/>
          </p:cNvSpPr>
          <p:nvPr>
            <p:ph type="body" idx="1"/>
          </p:nvPr>
        </p:nvSpPr>
        <p:spPr>
          <a:xfrm>
            <a:off x="457200" y="1905000"/>
            <a:ext cx="8229600" cy="3810000"/>
          </a:xfrm>
        </p:spPr>
        <p:txBody>
          <a:bodyPr/>
          <a:lstStyle/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Learn the concept of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edge, edge detection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Techniques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used in edge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detection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Understand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the concept of Edge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linking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vi-VN" sz="3000" dirty="0" smtClean="0">
                <a:latin typeface="Calibri" charset="0"/>
                <a:ea typeface="Calibri" charset="0"/>
                <a:cs typeface="Calibri" charset="0"/>
              </a:rPr>
              <a:t>What are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application of edge detection?</a:t>
            </a:r>
          </a:p>
        </p:txBody>
      </p:sp>
    </p:spTree>
    <p:extLst>
      <p:ext uri="{BB962C8B-B14F-4D97-AF65-F5344CB8AC3E}">
        <p14:creationId xmlns:p14="http://schemas.microsoft.com/office/powerpoint/2010/main" val="2971645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/>
              <a:t>Canny </a:t>
            </a:r>
            <a:r>
              <a:rPr lang="vi-VN" sz="4000" b="0" dirty="0"/>
              <a:t>Operator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521962" y="2378913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Sobel edge detection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0" y="2753299"/>
            <a:ext cx="2362200" cy="18595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0" y="2763398"/>
            <a:ext cx="2362200" cy="18494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903009" y="2214708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Mar- Hildrethedge detection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082" y="4746934"/>
            <a:ext cx="2360679" cy="179197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443843" y="4237087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mtClean="0"/>
              <a:t>Candy edge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Link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900" dirty="0" smtClean="0"/>
              <a:t>Edge </a:t>
            </a:r>
            <a:r>
              <a:rPr lang="en-US" sz="1900" dirty="0"/>
              <a:t>linking process takes an unordered set of edge pixels produced by an edge detector as an input to form an ordered list of edges. </a:t>
            </a:r>
            <a:endParaRPr lang="en-US" sz="1900" dirty="0" smtClean="0"/>
          </a:p>
          <a:p>
            <a:pPr>
              <a:lnSpc>
                <a:spcPct val="150000"/>
              </a:lnSpc>
            </a:pPr>
            <a:r>
              <a:rPr lang="en-US" sz="1900" dirty="0" smtClean="0"/>
              <a:t>Local </a:t>
            </a:r>
            <a:r>
              <a:rPr lang="en-US" sz="1900" dirty="0"/>
              <a:t>edge information are utilized by edge linking operation; thus edge detection algorithms typically are followed by linking procedure to assemble edge pixels into meaningful edges</a:t>
            </a:r>
            <a:r>
              <a:rPr lang="en-US" sz="19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1900" dirty="0"/>
              <a:t>edges have been detected using zero crossings of some function, linking them up is straightforward, since adjacent </a:t>
            </a:r>
            <a:r>
              <a:rPr lang="en-US" sz="1900" dirty="0" smtClean="0"/>
              <a:t>edges </a:t>
            </a:r>
            <a:r>
              <a:rPr lang="en-US" sz="1900" dirty="0"/>
              <a:t>share common </a:t>
            </a:r>
            <a:r>
              <a:rPr lang="en-US" sz="1900" dirty="0" smtClean="0"/>
              <a:t>endpoints.</a:t>
            </a:r>
          </a:p>
          <a:p>
            <a:pPr>
              <a:lnSpc>
                <a:spcPct val="150000"/>
              </a:lnSpc>
            </a:pPr>
            <a:r>
              <a:rPr lang="en-US" sz="1900" dirty="0" smtClean="0"/>
              <a:t>Linking </a:t>
            </a:r>
            <a:r>
              <a:rPr lang="en-US" sz="1900" dirty="0"/>
              <a:t>the </a:t>
            </a:r>
            <a:r>
              <a:rPr lang="en-US" sz="1900" dirty="0" smtClean="0"/>
              <a:t>edges </a:t>
            </a:r>
            <a:r>
              <a:rPr lang="en-US" sz="1900" dirty="0"/>
              <a:t>into chains involves picking up an unlinked </a:t>
            </a:r>
            <a:r>
              <a:rPr lang="en-US" sz="1900" dirty="0" smtClean="0"/>
              <a:t>edge </a:t>
            </a:r>
            <a:r>
              <a:rPr lang="en-US" sz="1900" dirty="0"/>
              <a:t>and following its neighbors </a:t>
            </a:r>
            <a:r>
              <a:rPr lang="en-US" sz="1800" dirty="0"/>
              <a:t>in both directions.</a:t>
            </a:r>
          </a:p>
        </p:txBody>
      </p:sp>
    </p:spTree>
    <p:extLst>
      <p:ext uri="{BB962C8B-B14F-4D97-AF65-F5344CB8AC3E}">
        <p14:creationId xmlns:p14="http://schemas.microsoft.com/office/powerpoint/2010/main" val="47199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159828"/>
          </a:xfrm>
        </p:spPr>
        <p:txBody>
          <a:bodyPr/>
          <a:lstStyle/>
          <a:p>
            <a:r>
              <a:rPr lang="en-US" sz="4000" i="1" dirty="0"/>
              <a:t>Application</a:t>
            </a:r>
            <a:r>
              <a:rPr lang="en-US" sz="4000" dirty="0"/>
              <a:t>: Edge </a:t>
            </a:r>
            <a:r>
              <a:rPr lang="en-US" sz="4000" dirty="0" smtClean="0"/>
              <a:t>editing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900" dirty="0" smtClean="0"/>
              <a:t>Edge is </a:t>
            </a:r>
            <a:r>
              <a:rPr lang="en-US" sz="1800" dirty="0"/>
              <a:t>used directly for image editing. </a:t>
            </a:r>
            <a:r>
              <a:rPr lang="en-US" sz="1800" dirty="0" smtClean="0"/>
              <a:t>It allows </a:t>
            </a:r>
            <a:r>
              <a:rPr lang="en-US" sz="1800" dirty="0"/>
              <a:t>users to selectively remove edges corresponding to unwanted features such as </a:t>
            </a:r>
            <a:r>
              <a:rPr lang="en-US" sz="1800" dirty="0" err="1"/>
              <a:t>specularities</a:t>
            </a:r>
            <a:r>
              <a:rPr lang="en-US" sz="1800" dirty="0"/>
              <a:t>, shadows, or distracting visual elements. After reconstructing the image from the remaining edges, the undesirable visual features have been removed 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3733800"/>
            <a:ext cx="7848601" cy="241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2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159828"/>
          </a:xfrm>
        </p:spPr>
        <p:txBody>
          <a:bodyPr/>
          <a:lstStyle/>
          <a:p>
            <a:r>
              <a:rPr lang="en-US" sz="4000" i="1" dirty="0"/>
              <a:t>Application</a:t>
            </a:r>
            <a:r>
              <a:rPr lang="en-US" sz="4000" dirty="0"/>
              <a:t>: Edge enhancement 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900" dirty="0"/>
              <a:t>Another potential application is to enhance perceptually salient edges while simplifying the underlying image to produce a cartoon-like or “pen-and-ink” stylized image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0" y="3124200"/>
            <a:ext cx="7543800" cy="323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10600" cy="1143000"/>
          </a:xfrm>
        </p:spPr>
        <p:txBody>
          <a:bodyPr/>
          <a:lstStyle/>
          <a:p>
            <a:r>
              <a:rPr lang="en-US" sz="4000" dirty="0"/>
              <a:t>Summary</a:t>
            </a:r>
          </a:p>
        </p:txBody>
      </p:sp>
      <p:sp>
        <p:nvSpPr>
          <p:cNvPr id="4101" name="Rectangle 3"/>
          <p:cNvSpPr>
            <a:spLocks noGrp="1"/>
          </p:cNvSpPr>
          <p:nvPr>
            <p:ph type="body" idx="1"/>
          </p:nvPr>
        </p:nvSpPr>
        <p:spPr>
          <a:xfrm>
            <a:off x="457200" y="2057400"/>
            <a:ext cx="8229600" cy="4068763"/>
          </a:xfrm>
        </p:spPr>
        <p:txBody>
          <a:bodyPr/>
          <a:lstStyle/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Learn the concept of edge, edge detection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Techniques used in edge detection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Understand the concept of Edge linking</a:t>
            </a:r>
          </a:p>
          <a:p>
            <a:pPr>
              <a:lnSpc>
                <a:spcPct val="150000"/>
              </a:lnSpc>
              <a:buClrTx/>
              <a:buSzTx/>
              <a:buFont typeface="Arial" charset="0"/>
              <a:buChar char="•"/>
            </a:pPr>
            <a:r>
              <a:rPr lang="vi-VN" sz="2800" dirty="0">
                <a:latin typeface="Calibri" charset="0"/>
                <a:ea typeface="Calibri" charset="0"/>
                <a:cs typeface="Calibri" charset="0"/>
              </a:rPr>
              <a:t>What are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application of edge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detection.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50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 smtClean="0"/>
              <a:t>What is edge in image?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Edges are significant local changes of intensity in a digital image.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An </a:t>
            </a:r>
            <a:r>
              <a:rPr lang="en-US" sz="2000" dirty="0"/>
              <a:t>edge can be defined as a set of connected pixels that forms a boundary between two disjoint regions. 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dirty="0" smtClean="0"/>
              <a:t>Three </a:t>
            </a:r>
            <a:r>
              <a:rPr lang="en-US" sz="2000" dirty="0"/>
              <a:t>types of edges: </a:t>
            </a:r>
            <a:endParaRPr lang="en-US" sz="2000" dirty="0" smtClean="0"/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Horizontal edges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Vertical edges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Diagonal edges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451" y="3352800"/>
            <a:ext cx="4135150" cy="3003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 smtClean="0"/>
              <a:t>What is edge </a:t>
            </a:r>
            <a:r>
              <a:rPr lang="vi-VN" sz="4000" dirty="0" smtClean="0"/>
              <a:t>detection?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Edge detection is a technique of image processing used to identify points in a digital image with </a:t>
            </a:r>
            <a:r>
              <a:rPr lang="en-US" sz="2000" dirty="0" smtClean="0"/>
              <a:t>discontinuities ~ sharp </a:t>
            </a:r>
            <a:r>
              <a:rPr lang="en-US" sz="2000" dirty="0"/>
              <a:t>changes in the image brightness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Edge Detection is a method of segmenting an image into regions of discontinuity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Edge </a:t>
            </a:r>
            <a:r>
              <a:rPr lang="en-US" sz="2000" dirty="0"/>
              <a:t>detection allows users to observe the features of an image for a significant change in the gray </a:t>
            </a:r>
            <a:r>
              <a:rPr lang="en-US" sz="2000" dirty="0" smtClean="0"/>
              <a:t>level.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It </a:t>
            </a:r>
            <a:r>
              <a:rPr lang="en-US" sz="2000" dirty="0"/>
              <a:t>reduces the amount of data in an image and preserves the structural properties of an image.</a:t>
            </a:r>
          </a:p>
        </p:txBody>
      </p:sp>
    </p:spTree>
    <p:extLst>
      <p:ext uri="{BB962C8B-B14F-4D97-AF65-F5344CB8AC3E}">
        <p14:creationId xmlns:p14="http://schemas.microsoft.com/office/powerpoint/2010/main" val="178936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 smtClean="0"/>
              <a:t>What is edge </a:t>
            </a:r>
            <a:r>
              <a:rPr lang="vi-VN" sz="4000" dirty="0" smtClean="0"/>
              <a:t>detection?</a:t>
            </a:r>
            <a:endParaRPr lang="en-US" sz="4000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81200"/>
            <a:ext cx="8229600" cy="4114800"/>
          </a:xfrm>
        </p:spPr>
      </p:pic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in Mathematical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59934"/>
                <a:ext cx="8229600" cy="4896416"/>
              </a:xfrm>
            </p:spPr>
            <p:txBody>
              <a:bodyPr/>
              <a:lstStyle/>
              <a:p>
                <a:r>
                  <a:rPr lang="en-US" sz="2000" dirty="0" smtClean="0"/>
                  <a:t>The gradient is a measure of change in a function, and an </a:t>
                </a:r>
                <a:r>
                  <a:rPr lang="en-US" sz="2000" dirty="0"/>
                  <a:t>image can be considered to be an array of samples of some continuous function of image </a:t>
                </a:r>
                <a:r>
                  <a:rPr lang="en-US" sz="2000" dirty="0" smtClean="0"/>
                  <a:t>intensity:</a:t>
                </a:r>
              </a:p>
              <a:p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vi-VN" sz="2000" dirty="0"/>
              </a:p>
              <a:p>
                <a:pPr lvl="1"/>
                <a:r>
                  <a:rPr lang="en-US" sz="1600" dirty="0" smtClean="0"/>
                  <a:t>Where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16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mr-IN" sz="16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16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𝑓</m:t>
                        </m:r>
                      </m:num>
                      <m:den>
                        <m:r>
                          <a:rPr lang="mr-IN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16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vi-VN" sz="1600" dirty="0" smtClean="0"/>
                  <a:t> </a:t>
                </a:r>
                <a:r>
                  <a:rPr lang="en-US" sz="1600" dirty="0"/>
                  <a:t>is the derivative with respect to x (gradient in the x direction</a:t>
                </a:r>
                <a:r>
                  <a:rPr lang="en-US" sz="1600" dirty="0" smtClean="0"/>
                  <a:t>)</a:t>
                </a:r>
              </a:p>
              <a:p>
                <a:pPr marL="457200" lvl="1" indent="0">
                  <a:buNone/>
                </a:pPr>
                <a:r>
                  <a:rPr lang="en-US" sz="1600" dirty="0"/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16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mr-IN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𝑓</m:t>
                        </m:r>
                      </m:num>
                      <m:den>
                        <m:r>
                          <a:rPr lang="mr-IN" sz="1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16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den>
                    </m:f>
                  </m:oMath>
                </a14:m>
                <a:r>
                  <a:rPr lang="vi-VN" sz="1600" dirty="0" smtClean="0"/>
                  <a:t>  </a:t>
                </a:r>
                <a:r>
                  <a:rPr lang="en-US" sz="1600" dirty="0"/>
                  <a:t>is the derivative with respect to y (gradient in the y direction).</a:t>
                </a:r>
                <a:endParaRPr lang="vi-VN" sz="1600" dirty="0" smtClean="0"/>
              </a:p>
              <a:p>
                <a:r>
                  <a:rPr lang="en-US" sz="2000" dirty="0"/>
                  <a:t>Two important properties associated with the gradient</a:t>
                </a:r>
                <a:r>
                  <a:rPr lang="en-US" sz="2000" dirty="0" smtClean="0"/>
                  <a:t>:</a:t>
                </a:r>
              </a:p>
              <a:p>
                <a:endParaRPr lang="en-US" sz="2000" dirty="0" smtClean="0"/>
              </a:p>
              <a:p>
                <a:pPr lvl="1"/>
                <a:r>
                  <a:rPr lang="en-US" sz="1600" dirty="0"/>
                  <a:t>The gradient </a:t>
                </a:r>
                <a:r>
                  <a:rPr lang="en-US" sz="1600" dirty="0" smtClean="0"/>
                  <a:t>direction:</a:t>
                </a:r>
                <a:endParaRPr lang="en-US" sz="1600" dirty="0"/>
              </a:p>
              <a:p>
                <a:pPr marL="457200" lvl="1" indent="0">
                  <a:buNone/>
                </a:pPr>
                <a:endParaRPr lang="en-US" sz="1600" dirty="0" smtClean="0"/>
              </a:p>
              <a:p>
                <a:pPr lvl="1"/>
                <a:r>
                  <a:rPr lang="en-US" sz="1600" dirty="0"/>
                  <a:t>T</a:t>
                </a:r>
                <a:r>
                  <a:rPr lang="en-US" sz="1600" dirty="0" smtClean="0"/>
                  <a:t>he magnitude:</a:t>
                </a:r>
                <a:endParaRPr lang="vi-VN" sz="1600" dirty="0" smtClean="0"/>
              </a:p>
              <a:p>
                <a:endParaRPr lang="en-US" sz="2000" dirty="0" smtClean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59934"/>
                <a:ext cx="8229600" cy="4896416"/>
              </a:xfrm>
              <a:blipFill rotWithShape="0">
                <a:blip r:embed="rId3"/>
                <a:stretch>
                  <a:fillRect l="-741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76867"/>
            <a:ext cx="2606950" cy="92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5105400"/>
            <a:ext cx="1320800" cy="5244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5608754"/>
            <a:ext cx="914400" cy="40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detection’s steps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b="1" dirty="0"/>
              <a:t>Filtering</a:t>
            </a:r>
            <a:r>
              <a:rPr lang="en-US" sz="2000" dirty="0"/>
              <a:t>: filtering is commonly used to improve the performance of an </a:t>
            </a:r>
            <a:r>
              <a:rPr lang="en-US" sz="2000" dirty="0" smtClean="0"/>
              <a:t>edge </a:t>
            </a:r>
            <a:r>
              <a:rPr lang="en-US" sz="2000" dirty="0"/>
              <a:t>detector with respect to </a:t>
            </a:r>
            <a:r>
              <a:rPr lang="en-US" sz="2000" dirty="0" smtClean="0"/>
              <a:t>noise- noise reduction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/>
              <a:t>Enhancement</a:t>
            </a:r>
            <a:r>
              <a:rPr lang="en-US" sz="2000" dirty="0" smtClean="0"/>
              <a:t>: Enhancement </a:t>
            </a:r>
            <a:r>
              <a:rPr lang="en-US" sz="2000" dirty="0"/>
              <a:t>emphasizes pixels where there is a significant change in local intensity </a:t>
            </a:r>
            <a:r>
              <a:rPr lang="en-US" sz="2000" dirty="0" smtClean="0"/>
              <a:t>value- edge sharpening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Detection</a:t>
            </a:r>
            <a:r>
              <a:rPr lang="en-US" sz="2000" dirty="0"/>
              <a:t>: determine which points are edge </a:t>
            </a:r>
            <a:r>
              <a:rPr lang="en-US" sz="2000" dirty="0" smtClean="0"/>
              <a:t>points- </a:t>
            </a:r>
            <a:r>
              <a:rPr lang="en-US" sz="2000" dirty="0" err="1" smtClean="0"/>
              <a:t>Thresholding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en-US" sz="2000" b="1" dirty="0"/>
              <a:t>Localization</a:t>
            </a:r>
            <a:r>
              <a:rPr lang="en-US" sz="2000" dirty="0"/>
              <a:t>: The location of the </a:t>
            </a:r>
            <a:r>
              <a:rPr lang="en-US" sz="2000" dirty="0" smtClean="0"/>
              <a:t>edge- determine the exact location of an edge- use edge thinning and edge linking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sym typeface="Wingdings"/>
              </a:rPr>
              <a:t> </a:t>
            </a:r>
            <a:r>
              <a:rPr lang="en-US" sz="2000" dirty="0">
                <a:sym typeface="Wingdings"/>
              </a:rPr>
              <a:t>The errors in edge detection are errors of misclassification: false edges and missing edges.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069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867162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Two types of Edge Detection: </a:t>
            </a:r>
            <a:endParaRPr lang="en-US" sz="2000" dirty="0" smtClean="0"/>
          </a:p>
          <a:p>
            <a:pPr lvl="1">
              <a:lnSpc>
                <a:spcPct val="150000"/>
              </a:lnSpc>
            </a:pPr>
            <a:r>
              <a:rPr lang="en-US" sz="1800" b="1" dirty="0" smtClean="0"/>
              <a:t>Gradient </a:t>
            </a:r>
            <a:r>
              <a:rPr lang="en-US" sz="1800" b="1" dirty="0"/>
              <a:t>– based operator </a:t>
            </a:r>
            <a:r>
              <a:rPr lang="en-US" sz="1800" dirty="0"/>
              <a:t>which computes first-order derivations in a digital image like, </a:t>
            </a:r>
            <a:r>
              <a:rPr lang="en-US" sz="1800" dirty="0" err="1"/>
              <a:t>Sobel</a:t>
            </a:r>
            <a:r>
              <a:rPr lang="en-US" sz="1800" dirty="0"/>
              <a:t> operator, Prewitt operator, Robert </a:t>
            </a:r>
            <a:r>
              <a:rPr lang="en-US" sz="1800" dirty="0" smtClean="0"/>
              <a:t>operator</a:t>
            </a:r>
          </a:p>
          <a:p>
            <a:pPr lvl="1">
              <a:lnSpc>
                <a:spcPct val="150000"/>
              </a:lnSpc>
            </a:pPr>
            <a:r>
              <a:rPr lang="en-US" sz="1800" b="1" dirty="0" smtClean="0"/>
              <a:t>Gaussian </a:t>
            </a:r>
            <a:r>
              <a:rPr lang="en-US" sz="1800" b="1" dirty="0"/>
              <a:t>– based operator </a:t>
            </a:r>
            <a:r>
              <a:rPr lang="en-US" sz="1800" dirty="0"/>
              <a:t>which computes second-order derivations in a </a:t>
            </a:r>
            <a:r>
              <a:rPr lang="en-US" sz="1800" dirty="0" smtClean="0"/>
              <a:t>digital </a:t>
            </a:r>
            <a:r>
              <a:rPr lang="en-US" sz="1800" dirty="0"/>
              <a:t>image like, Canny edge detector, </a:t>
            </a:r>
            <a:r>
              <a:rPr lang="en-US" sz="1800" dirty="0" err="1"/>
              <a:t>Laplacian</a:t>
            </a:r>
            <a:r>
              <a:rPr lang="en-US" sz="1800" dirty="0"/>
              <a:t> of </a:t>
            </a:r>
            <a:r>
              <a:rPr lang="en-US" sz="1800" dirty="0" smtClean="0"/>
              <a:t>Gaussian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Edge Detection </a:t>
            </a:r>
            <a:r>
              <a:rPr lang="en-US" sz="2200" dirty="0" smtClean="0"/>
              <a:t>applications: 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medical imaging, study of anatomical </a:t>
            </a:r>
            <a:r>
              <a:rPr lang="en-US" sz="1800" dirty="0" smtClean="0"/>
              <a:t>structure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locate </a:t>
            </a:r>
            <a:r>
              <a:rPr lang="en-US" sz="1800" dirty="0"/>
              <a:t>an object in satellite </a:t>
            </a:r>
            <a:r>
              <a:rPr lang="en-US" sz="1800" dirty="0" smtClean="0"/>
              <a:t>images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automatic </a:t>
            </a:r>
            <a:r>
              <a:rPr lang="en-US" sz="1800" dirty="0"/>
              <a:t>traffic controlling </a:t>
            </a:r>
            <a:r>
              <a:rPr lang="en-US" sz="1800" dirty="0" smtClean="0"/>
              <a:t>systems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face </a:t>
            </a:r>
            <a:r>
              <a:rPr lang="en-US" sz="1800" dirty="0"/>
              <a:t>recognition, and fingerprint recognition</a:t>
            </a:r>
          </a:p>
        </p:txBody>
      </p:sp>
    </p:spTree>
    <p:extLst>
      <p:ext uri="{BB962C8B-B14F-4D97-AF65-F5344CB8AC3E}">
        <p14:creationId xmlns:p14="http://schemas.microsoft.com/office/powerpoint/2010/main" val="127667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91490" y="592772"/>
            <a:ext cx="8229600" cy="1083628"/>
          </a:xfrm>
        </p:spPr>
        <p:txBody>
          <a:bodyPr/>
          <a:lstStyle/>
          <a:p>
            <a:r>
              <a:rPr lang="en-US" sz="4000" dirty="0"/>
              <a:t>E</a:t>
            </a:r>
            <a:r>
              <a:rPr lang="en-US" sz="4000" dirty="0" smtClean="0"/>
              <a:t>dge </a:t>
            </a:r>
            <a:r>
              <a:rPr lang="vi-VN" sz="4000" dirty="0" smtClean="0"/>
              <a:t>detection</a:t>
            </a:r>
            <a:br>
              <a:rPr lang="vi-VN" sz="4000" dirty="0" smtClean="0"/>
            </a:br>
            <a:r>
              <a:rPr lang="vi-VN" sz="4000" dirty="0" smtClean="0"/>
              <a:t>- </a:t>
            </a:r>
            <a:r>
              <a:rPr lang="en-US" sz="4000" b="0" dirty="0" err="1"/>
              <a:t>Sobel</a:t>
            </a:r>
            <a:r>
              <a:rPr lang="en-US" sz="4000" b="0" dirty="0"/>
              <a:t> operator</a:t>
            </a:r>
            <a:endParaRPr lang="en-US" sz="40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It computes the gradient approximation of image intensity function for image edge detection. At the pixels of an image, the </a:t>
            </a:r>
            <a:r>
              <a:rPr lang="en-US" sz="1800" dirty="0" err="1"/>
              <a:t>Sobel</a:t>
            </a:r>
            <a:r>
              <a:rPr lang="en-US" sz="1800" dirty="0"/>
              <a:t> operator produces either the normal to a vector or the corresponding gradient vector. 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It </a:t>
            </a:r>
            <a:r>
              <a:rPr lang="en-US" sz="1800" dirty="0"/>
              <a:t>uses two 3 x 3 kernels or masks which are convolved with the input image to calculate the vertical and horizontal derivative approximations </a:t>
            </a:r>
            <a:r>
              <a:rPr lang="en-US" sz="1800" dirty="0" smtClean="0"/>
              <a:t>respectively.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Advantages: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Simple </a:t>
            </a:r>
            <a:r>
              <a:rPr lang="en-US" sz="1400" dirty="0"/>
              <a:t>and time-efficient </a:t>
            </a:r>
            <a:r>
              <a:rPr lang="en-US" sz="1400" dirty="0" smtClean="0"/>
              <a:t>computation</a:t>
            </a:r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Very </a:t>
            </a:r>
            <a:r>
              <a:rPr lang="en-US" sz="1400" dirty="0"/>
              <a:t>easy at searching for smooth </a:t>
            </a:r>
            <a:r>
              <a:rPr lang="en-US" sz="1400" dirty="0" smtClean="0"/>
              <a:t>edges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Limitations: </a:t>
            </a:r>
            <a:endParaRPr lang="en-US" sz="1800" dirty="0" smtClean="0"/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Highly </a:t>
            </a:r>
            <a:r>
              <a:rPr lang="en-US" sz="1400" dirty="0"/>
              <a:t>sensitive to </a:t>
            </a:r>
            <a:r>
              <a:rPr lang="en-US" sz="1400" dirty="0" smtClean="0"/>
              <a:t>noise</a:t>
            </a:r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Not </a:t>
            </a:r>
            <a:r>
              <a:rPr lang="en-US" sz="1400" dirty="0"/>
              <a:t>very accurate in edge </a:t>
            </a:r>
            <a:r>
              <a:rPr lang="en-US" sz="1400" dirty="0" smtClean="0"/>
              <a:t>detection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0041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5033</TotalTime>
  <Words>1287</Words>
  <Application>Microsoft Macintosh PowerPoint</Application>
  <PresentationFormat>On-screen Show (4:3)</PresentationFormat>
  <Paragraphs>207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Cambria Math</vt:lpstr>
      <vt:lpstr>Wingdings</vt:lpstr>
      <vt:lpstr>Arial</vt:lpstr>
      <vt:lpstr>Office Theme</vt:lpstr>
      <vt:lpstr>Feature detection and matching  - Edges</vt:lpstr>
      <vt:lpstr>Objectives</vt:lpstr>
      <vt:lpstr>What is edge in image?</vt:lpstr>
      <vt:lpstr>What is edge detection?</vt:lpstr>
      <vt:lpstr>What is edge detection?</vt:lpstr>
      <vt:lpstr>Edge in Mathematical</vt:lpstr>
      <vt:lpstr>Edge detection’s steps</vt:lpstr>
      <vt:lpstr>Edge detection</vt:lpstr>
      <vt:lpstr>Edge detection - Sobel operator</vt:lpstr>
      <vt:lpstr>Edge detection - Sobel operator</vt:lpstr>
      <vt:lpstr>Edge detection - Prewitt operator</vt:lpstr>
      <vt:lpstr>Edge detection - Prewitt operator</vt:lpstr>
      <vt:lpstr>Edge detection - Robert operator</vt:lpstr>
      <vt:lpstr>Edge detection - Robert operator</vt:lpstr>
      <vt:lpstr>Edge detection - Laplacian of Gaussian</vt:lpstr>
      <vt:lpstr>Edge detection - Laplacian of Gaussian</vt:lpstr>
      <vt:lpstr>Edge detection - Laplacian of Gaussian</vt:lpstr>
      <vt:lpstr>Edge detection - Canny Operator</vt:lpstr>
      <vt:lpstr>Edge detection - Canny Operator</vt:lpstr>
      <vt:lpstr>Edge detection - Canny Operator</vt:lpstr>
      <vt:lpstr>Edge Link</vt:lpstr>
      <vt:lpstr>Application: Edge editing</vt:lpstr>
      <vt:lpstr>Application: Edge enhancement </vt:lpstr>
      <vt:lpstr>Summary</vt:lpstr>
    </vt:vector>
  </TitlesOfParts>
  <Company>FPT-Uni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Java- Introduction</dc:title>
  <dc:creator>DuyDT</dc:creator>
  <cp:lastModifiedBy>Microsoft Office User</cp:lastModifiedBy>
  <cp:revision>652</cp:revision>
  <dcterms:created xsi:type="dcterms:W3CDTF">2007-08-21T04:43:22Z</dcterms:created>
  <dcterms:modified xsi:type="dcterms:W3CDTF">2021-10-04T15:42:23Z</dcterms:modified>
</cp:coreProperties>
</file>

<file path=docProps/thumbnail.jpeg>
</file>